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72" r:id="rId4"/>
    <p:sldId id="268" r:id="rId5"/>
    <p:sldId id="271" r:id="rId6"/>
    <p:sldId id="280" r:id="rId7"/>
    <p:sldId id="291" r:id="rId8"/>
    <p:sldId id="293" r:id="rId9"/>
    <p:sldId id="292" r:id="rId10"/>
    <p:sldId id="269" r:id="rId11"/>
    <p:sldId id="281" r:id="rId12"/>
    <p:sldId id="294" r:id="rId13"/>
    <p:sldId id="295" r:id="rId14"/>
    <p:sldId id="296" r:id="rId15"/>
    <p:sldId id="270" r:id="rId16"/>
    <p:sldId id="285" r:id="rId17"/>
    <p:sldId id="273" r:id="rId18"/>
    <p:sldId id="286" r:id="rId19"/>
    <p:sldId id="274" r:id="rId20"/>
    <p:sldId id="287" r:id="rId21"/>
    <p:sldId id="275" r:id="rId22"/>
    <p:sldId id="288" r:id="rId23"/>
    <p:sldId id="289" r:id="rId24"/>
    <p:sldId id="297" r:id="rId25"/>
    <p:sldId id="267" r:id="rId26"/>
  </p:sldIdLst>
  <p:sldSz cx="12192000" cy="6858000"/>
  <p:notesSz cx="6858000" cy="9144000"/>
  <p:embeddedFontLst>
    <p:embeddedFont>
      <p:font typeface="AlternateGothic2 BT" panose="020B0608020202050204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6F6F6"/>
    <a:srgbClr val="706866"/>
    <a:srgbClr val="8BBFD7"/>
    <a:srgbClr val="FF8A79"/>
    <a:srgbClr val="C1DDE9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13" autoAdjust="0"/>
    <p:restoredTop sz="78731" autoAdjust="0"/>
  </p:normalViewPr>
  <p:slideViewPr>
    <p:cSldViewPr snapToGrid="0">
      <p:cViewPr varScale="1">
        <p:scale>
          <a:sx n="89" d="100"/>
          <a:sy n="89" d="100"/>
        </p:scale>
        <p:origin x="17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992356-ED4D-496A-B61B-FB6C32E96F3D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FCDED-AF4A-45C9-918C-8AD5C4ED212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49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128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46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806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38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40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662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/>
              <a:t>Vlan</a:t>
            </a:r>
            <a:r>
              <a:rPr lang="en-US" altLang="ko-KR" sz="1200" dirty="0"/>
              <a:t> </a:t>
            </a:r>
            <a:r>
              <a:rPr lang="ko-KR" altLang="en-US" sz="1200" dirty="0"/>
              <a:t>이란 </a:t>
            </a:r>
            <a:r>
              <a:rPr lang="en-US" altLang="ko-KR" sz="1200" dirty="0"/>
              <a:t>Virtual Local Area Network </a:t>
            </a:r>
            <a:r>
              <a:rPr lang="ko-KR" altLang="en-US" sz="1200" dirty="0"/>
              <a:t>의 약자로 물리적 배치와 상관없이 논리적으로 </a:t>
            </a:r>
            <a:r>
              <a:rPr lang="en-US" altLang="ko-KR" sz="1200" dirty="0"/>
              <a:t>LAN</a:t>
            </a:r>
            <a:r>
              <a:rPr lang="ko-KR" altLang="en-US" sz="1200" dirty="0"/>
              <a:t>을 구성할 수 있는 기술</a:t>
            </a:r>
            <a:endParaRPr lang="ko-KR" altLang="en-US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24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dirty="0" err="1"/>
              <a:t>Vlan</a:t>
            </a:r>
            <a:r>
              <a:rPr lang="en-US" altLang="ko-KR" sz="1200" dirty="0"/>
              <a:t> </a:t>
            </a:r>
            <a:r>
              <a:rPr lang="ko-KR" altLang="en-US" sz="1200" dirty="0"/>
              <a:t>이란 </a:t>
            </a:r>
            <a:r>
              <a:rPr lang="en-US" altLang="ko-KR" sz="1200" dirty="0"/>
              <a:t>Virtual Local Area Network </a:t>
            </a:r>
            <a:r>
              <a:rPr lang="ko-KR" altLang="en-US" sz="1200" dirty="0"/>
              <a:t>의 약자로 물리적 배치와 상관없이 논리적으로 </a:t>
            </a:r>
            <a:r>
              <a:rPr lang="en-US" altLang="ko-KR" sz="1200" dirty="0"/>
              <a:t>LAN</a:t>
            </a:r>
            <a:r>
              <a:rPr lang="ko-KR" altLang="en-US" sz="1200" dirty="0"/>
              <a:t>을 구성할 수 있는 기술</a:t>
            </a:r>
            <a:endParaRPr lang="ko-KR" altLang="en-US" sz="120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464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867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48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803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26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0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3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012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2FCDED-AF4A-45C9-918C-8AD5C4ED212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420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C163E6-C0FA-4BE6-835A-F1FEB25D29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546F3FF-D0FE-42F1-835D-58C85C045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008B9-E9A3-46DB-9410-E7A30863D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97DDA5-389D-44FD-9A77-81F52C5A5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0DA68B-E1CE-4B95-BA76-06DDF42B2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96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F306A-D55D-47AD-BD15-4F77D6A9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8FF707-AE01-48A7-8B68-DFFD242B0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D14BA1-9905-4C4C-8FFF-496203215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CED593-B695-4E9D-9048-56B6C4A2A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7FCA0-EF77-43C5-A632-2807370E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057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CAD00F-335D-4A32-8B52-2D6AD8E07F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90006C-2DC4-4C79-B6B4-090B4B2B05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2C11EB-2DBD-49E2-A734-2A785427A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367B0D-0542-4166-BC00-2149FC8E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D67430-9726-490D-8979-F13147BD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38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0F6FCA-2E8D-4AC3-BDB9-35A9C6201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09D32-D3CE-49B9-B485-02710C0FD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68B787-7128-45C0-BAD3-034FE42A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6475DB-87D4-452D-BD4E-A70CF017B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732D30-E77F-49AC-8ACE-3D09558F8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6558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B1260-6CCB-41DE-89C0-496C7101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22E4F5-3375-4C9B-8631-149ABC92D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0F113B-0679-498D-B845-833EF740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906ECE-38BD-431A-9C52-4E17EA4E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4E8D0-371E-412C-993E-B530F67A8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790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38E99-8D52-4452-B304-A384D285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40AD26-EC69-4B7A-916A-A343BF5ED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63CB0F-6469-41D0-B14D-947BECFE4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E29F10-D40F-4DD4-9EEF-CCCDC4A8A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39B764-66E5-4C60-8230-63D45D70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F5668A-21F3-423D-B9BE-19A440FA5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085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087574-8637-488A-83D7-77D877848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357F6A-E2FD-48CD-B683-1C062922F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845D31-55E8-4A9D-9EFD-7C37EFA7C1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081BB4-BE80-4DF7-AB74-DA51839EA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1E72A40-9D8D-48E6-A2BE-865E3F81F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75B43F-3105-4509-9F26-E1E9BE367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EE4CDF-B62A-4B76-AA89-D4ECFCCF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D493230-A056-4554-9802-28D6DB141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410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BDE8CB-2933-47BD-BE01-5E3ABD73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F3EE5B6-47E3-4CE0-A527-EA684AA3B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F3CBC0-DF8E-47B4-A72A-AB5121BF0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0F7CBE-1DC3-4632-A3C5-96B62EC2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5385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031D47A-90B0-45B5-B3AB-E0578090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92B8FC7-DD9C-405B-80D6-FDF2C3A19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C51560-CD04-416E-9413-95428A04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8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1C262A-CF1C-49E5-866F-195F7779A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5E6C07-ED6C-4E3A-A674-9F2830B2E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77BCB0-D5FC-45C3-AD57-084DB56A5A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00CB2-FB32-475B-8652-62DBB8FB8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926EF9-65E7-49B9-8750-C9E344A2B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41F104-C3EB-4CF1-8D23-1FE42B2B8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313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85BBD-C61A-41F8-A5B7-D24DFA3D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8DC3DC8-2B00-4A52-AE20-1F305A8893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7FD0A00-9678-43F9-902A-3FBB18D3C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0B3BA0E-1368-4195-9E38-2B0EF7B1A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63A56E-6E11-4E87-A19F-AC50D061F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9CAF44-D9C5-4F39-8655-3D086A16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63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09D7C85-7E73-474B-BB77-A71867E8E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80C74E2-22BB-4E24-ADD7-DC514B0632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03C387-E00E-495C-B485-2769855F04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1AF6-1AAC-4CEA-A40E-CA651B45A3C9}" type="datetimeFigureOut">
              <a:rPr lang="ko-KR" altLang="en-US" smtClean="0"/>
              <a:t>2019-06-03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634048-2AEF-4EB0-9335-270A0B0BC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A006DA-1CFF-47BC-93FE-05A861840F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659A9-3DD4-4268-AF25-4663BBB00E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86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93DFE45-3A24-4388-B064-A3B98C3D8B10}"/>
              </a:ext>
            </a:extLst>
          </p:cNvPr>
          <p:cNvSpPr txBox="1"/>
          <p:nvPr/>
        </p:nvSpPr>
        <p:spPr>
          <a:xfrm>
            <a:off x="1102659" y="1309834"/>
            <a:ext cx="9986682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br>
              <a:rPr lang="en-US" altLang="ko-KR" sz="4800" dirty="0">
                <a:solidFill>
                  <a:srgbClr val="8BBFD7"/>
                </a:solidFill>
                <a:latin typeface="AlternateGothic2 BT" panose="020B0608020202050204" pitchFamily="34" charset="0"/>
                <a:ea typeface="나눔스퀘어" panose="020B0600000101010101" pitchFamily="50" charset="-127"/>
              </a:rPr>
            </a:br>
            <a:r>
              <a:rPr lang="ko-KR" altLang="en-US" sz="4800" dirty="0">
                <a:solidFill>
                  <a:srgbClr val="8BBFD7"/>
                </a:solidFill>
                <a:latin typeface="AlternateGothic2 BT" panose="020B0608020202050204" pitchFamily="34" charset="0"/>
                <a:ea typeface="나눔스퀘어" panose="020B0600000101010101" pitchFamily="50" charset="-127"/>
              </a:rPr>
              <a:t>네트워크 </a:t>
            </a:r>
            <a:r>
              <a:rPr lang="en-US" altLang="ko-KR" sz="4800" dirty="0">
                <a:solidFill>
                  <a:srgbClr val="8BBFD7"/>
                </a:solidFill>
                <a:latin typeface="AlternateGothic2 BT" panose="020B0608020202050204" pitchFamily="34" charset="0"/>
                <a:ea typeface="나눔스퀘어" panose="020B0600000101010101" pitchFamily="50" charset="-127"/>
              </a:rPr>
              <a:t>OSPF, RIPV2, EIGRP</a:t>
            </a:r>
            <a:r>
              <a:rPr lang="ko-KR" altLang="en-US" sz="4800" dirty="0">
                <a:solidFill>
                  <a:srgbClr val="8BBFD7"/>
                </a:solidFill>
                <a:latin typeface="AlternateGothic2 BT" panose="020B0608020202050204" pitchFamily="34" charset="0"/>
                <a:ea typeface="나눔스퀘어" panose="020B0600000101010101" pitchFamily="50" charset="-127"/>
              </a:rPr>
              <a:t>발표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A0B346-34F5-4233-84D7-C3B548208C09}"/>
              </a:ext>
            </a:extLst>
          </p:cNvPr>
          <p:cNvSpPr txBox="1"/>
          <p:nvPr/>
        </p:nvSpPr>
        <p:spPr>
          <a:xfrm>
            <a:off x="8475033" y="5622354"/>
            <a:ext cx="5228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201795005 </a:t>
            </a:r>
            <a:r>
              <a:rPr lang="ko-KR" altLang="en-US" sz="3000" b="1" dirty="0" err="1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강용훈</a:t>
            </a:r>
            <a:endParaRPr lang="en-US" altLang="ko-KR" sz="3000" b="1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r>
              <a:rPr lang="en-US" altLang="ko-KR" sz="3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201795055 </a:t>
            </a:r>
            <a:r>
              <a:rPr lang="ko-KR" altLang="en-US" sz="3000" b="1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안승현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1D9854-1358-443F-B39C-8951F1BF4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0" y="5352030"/>
            <a:ext cx="813758" cy="778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2571077" cy="6858000"/>
            <a:chOff x="0" y="0"/>
            <a:chExt cx="2571077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1" y="516367"/>
              <a:ext cx="2259106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RIPV2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2030373" y="745101"/>
              <a:ext cx="769438" cy="311971"/>
            </a:xfrm>
            <a:prstGeom prst="triangle">
              <a:avLst>
                <a:gd name="adj" fmla="val 50000"/>
              </a:avLst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내용 개체 틀 11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EC8135A7-5254-4677-9BEA-DAFAD1BC8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8" y="1466185"/>
            <a:ext cx="6037337" cy="3925630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92AE716-21A5-4E39-82FF-53E17DD50E73}"/>
              </a:ext>
            </a:extLst>
          </p:cNvPr>
          <p:cNvSpPr txBox="1"/>
          <p:nvPr/>
        </p:nvSpPr>
        <p:spPr>
          <a:xfrm>
            <a:off x="3410174" y="901086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RIPV2</a:t>
            </a:r>
            <a:r>
              <a:rPr lang="ko-KR" altLang="en-US" dirty="0"/>
              <a:t>망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E1749D-0A73-4A45-A670-874A61BB7ED6}"/>
              </a:ext>
            </a:extLst>
          </p:cNvPr>
          <p:cNvSpPr txBox="1"/>
          <p:nvPr/>
        </p:nvSpPr>
        <p:spPr>
          <a:xfrm>
            <a:off x="6347012" y="5307155"/>
            <a:ext cx="503740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R1(7)                      network 172.17.0.0</a:t>
            </a:r>
          </a:p>
          <a:p>
            <a:r>
              <a:rPr lang="en-US" altLang="ko-KR" dirty="0"/>
              <a:t>router rip                 passive-interface fa0/0</a:t>
            </a:r>
          </a:p>
          <a:p>
            <a:r>
              <a:rPr lang="en-US" altLang="ko-KR" dirty="0"/>
              <a:t>version 2</a:t>
            </a:r>
          </a:p>
          <a:p>
            <a:r>
              <a:rPr lang="en-US" altLang="ko-KR" dirty="0"/>
              <a:t>network 58.0.0.0</a:t>
            </a:r>
          </a:p>
          <a:p>
            <a:r>
              <a:rPr lang="en-US" altLang="ko-KR" dirty="0"/>
              <a:t>network 59.0.0.0 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563FFC-8059-4833-8324-560494BDFAB6}"/>
              </a:ext>
            </a:extLst>
          </p:cNvPr>
          <p:cNvSpPr txBox="1"/>
          <p:nvPr/>
        </p:nvSpPr>
        <p:spPr>
          <a:xfrm>
            <a:off x="6096001" y="1466185"/>
            <a:ext cx="56111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립은 설정이 간단해서 소규모의 네트워크에서 많이 쓰인다 적은 자원소모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06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9150ED-D1A8-4FFD-B3B5-0DF93242B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46456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78776051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0514551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098011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270005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04490602"/>
                    </a:ext>
                  </a:extLst>
                </a:gridCol>
              </a:tblGrid>
              <a:tr h="687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IP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Subnet Mask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Default</a:t>
                      </a:r>
                    </a:p>
                    <a:p>
                      <a:pPr algn="ctr" latinLnBrk="1"/>
                      <a:r>
                        <a:rPr lang="en-US" altLang="ko-KR" dirty="0"/>
                        <a:t>Gateway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70164"/>
                  </a:ext>
                </a:extLst>
              </a:tr>
              <a:tr h="767973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R5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61.1.1.1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1674"/>
                  </a:ext>
                </a:extLst>
              </a:tr>
              <a:tr h="6732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58.1.1.2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9822"/>
                  </a:ext>
                </a:extLst>
              </a:tr>
              <a:tr h="735739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R10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172.17.8.1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53428"/>
                  </a:ext>
                </a:extLst>
              </a:tr>
              <a:tr h="67680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58.1.1.1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38456"/>
                  </a:ext>
                </a:extLst>
              </a:tr>
              <a:tr h="721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59.1.1.2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60114"/>
                  </a:ext>
                </a:extLst>
              </a:tr>
              <a:tr h="625908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R11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172.17.7.1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812202"/>
                  </a:ext>
                </a:extLst>
              </a:tr>
              <a:tr h="5786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59.1.1.1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731034"/>
                  </a:ext>
                </a:extLst>
              </a:tr>
              <a:tr h="764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172.17.8.10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172.17.8.1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511766"/>
                  </a:ext>
                </a:extLst>
              </a:tr>
              <a:tr h="6257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172.17.7.10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172.17.7.1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8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311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2571077" cy="6858000"/>
            <a:chOff x="0" y="0"/>
            <a:chExt cx="2571077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1" y="516367"/>
              <a:ext cx="2259106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RIPV2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2030373" y="745101"/>
              <a:ext cx="769438" cy="311971"/>
            </a:xfrm>
            <a:prstGeom prst="triangle">
              <a:avLst>
                <a:gd name="adj" fmla="val 50000"/>
              </a:avLst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FEC81537-254D-40EB-B494-9A0F87EC0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41" y="1401097"/>
            <a:ext cx="6902245" cy="54569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1909B9-9555-45F8-BB38-744766789C22}"/>
              </a:ext>
            </a:extLst>
          </p:cNvPr>
          <p:cNvSpPr txBox="1"/>
          <p:nvPr/>
        </p:nvSpPr>
        <p:spPr>
          <a:xfrm>
            <a:off x="4775100" y="715939"/>
            <a:ext cx="5532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/>
              <a:t>내부망</a:t>
            </a:r>
            <a:r>
              <a:rPr lang="ko-KR" altLang="en-US" sz="3000" dirty="0"/>
              <a:t> 핑 결과</a:t>
            </a:r>
          </a:p>
        </p:txBody>
      </p:sp>
    </p:spTree>
    <p:extLst>
      <p:ext uri="{BB962C8B-B14F-4D97-AF65-F5344CB8AC3E}">
        <p14:creationId xmlns:p14="http://schemas.microsoft.com/office/powerpoint/2010/main" val="140571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2571077" cy="6858000"/>
            <a:chOff x="0" y="0"/>
            <a:chExt cx="2571077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1" y="516367"/>
              <a:ext cx="2259106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RIPV2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2030373" y="745101"/>
              <a:ext cx="769438" cy="311971"/>
            </a:xfrm>
            <a:prstGeom prst="triangle">
              <a:avLst>
                <a:gd name="adj" fmla="val 50000"/>
              </a:avLst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2EC52ED6-9801-4635-92E5-681486213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9" y="1426893"/>
            <a:ext cx="5561124" cy="414556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DEADEC-8E81-4705-87C7-3DAE5C455617}"/>
              </a:ext>
            </a:extLst>
          </p:cNvPr>
          <p:cNvSpPr txBox="1"/>
          <p:nvPr/>
        </p:nvSpPr>
        <p:spPr>
          <a:xfrm>
            <a:off x="2259105" y="5969279"/>
            <a:ext cx="2818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RIPV2-&gt;EIGRP</a:t>
            </a:r>
            <a:endParaRPr lang="ko-KR" altLang="en-US" sz="3000" dirty="0"/>
          </a:p>
        </p:txBody>
      </p:sp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E0E81034-18D4-4C47-A483-2826751DE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877" y="1426893"/>
            <a:ext cx="5561123" cy="41455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1AD576-9DF5-4FE5-ACA7-130E03DA01D4}"/>
              </a:ext>
            </a:extLst>
          </p:cNvPr>
          <p:cNvSpPr txBox="1"/>
          <p:nvPr/>
        </p:nvSpPr>
        <p:spPr>
          <a:xfrm>
            <a:off x="7608002" y="5842337"/>
            <a:ext cx="37305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RIPV2-&gt;OSPF(area0)</a:t>
            </a:r>
            <a:endParaRPr lang="ko-KR" altLang="en-US" sz="3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1F4508-6453-4477-B275-5E0999D22856}"/>
              </a:ext>
            </a:extLst>
          </p:cNvPr>
          <p:cNvSpPr txBox="1"/>
          <p:nvPr/>
        </p:nvSpPr>
        <p:spPr>
          <a:xfrm>
            <a:off x="4775100" y="715939"/>
            <a:ext cx="5532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/>
              <a:t>외부망</a:t>
            </a:r>
            <a:r>
              <a:rPr lang="ko-KR" altLang="en-US" sz="3000" dirty="0"/>
              <a:t> 핑 결과</a:t>
            </a:r>
          </a:p>
        </p:txBody>
      </p:sp>
    </p:spTree>
    <p:extLst>
      <p:ext uri="{BB962C8B-B14F-4D97-AF65-F5344CB8AC3E}">
        <p14:creationId xmlns:p14="http://schemas.microsoft.com/office/powerpoint/2010/main" val="3920268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2571077" cy="6858000"/>
            <a:chOff x="0" y="0"/>
            <a:chExt cx="2571077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1" y="516367"/>
              <a:ext cx="2259106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RIPV2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2030373" y="745101"/>
              <a:ext cx="769438" cy="311971"/>
            </a:xfrm>
            <a:prstGeom prst="triangle">
              <a:avLst>
                <a:gd name="adj" fmla="val 50000"/>
              </a:avLst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B1038E52-215D-4DEF-A07C-BA5072843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0" y="1712205"/>
            <a:ext cx="5554841" cy="3989348"/>
          </a:xfrm>
          <a:prstGeom prst="rect">
            <a:avLst/>
          </a:prstGeom>
        </p:spPr>
      </p:pic>
      <p:pic>
        <p:nvPicPr>
          <p:cNvPr id="14" name="그림 13" descr="사람이(가) 표시된 사진&#10;&#10;자동 생성된 설명">
            <a:extLst>
              <a:ext uri="{FF2B5EF4-FFF2-40B4-BE49-F238E27FC236}">
                <a16:creationId xmlns:a16="http://schemas.microsoft.com/office/drawing/2014/main" id="{F8CAEF1C-3E1E-4587-A751-D8130ACF00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28" y="1712205"/>
            <a:ext cx="5554841" cy="39893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9ABDAE-45B0-4D1C-B9C7-BD28C2E256CF}"/>
              </a:ext>
            </a:extLst>
          </p:cNvPr>
          <p:cNvSpPr txBox="1"/>
          <p:nvPr/>
        </p:nvSpPr>
        <p:spPr>
          <a:xfrm>
            <a:off x="1412108" y="6095572"/>
            <a:ext cx="3798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RIPV2-&gt;OSPF(area1)</a:t>
            </a:r>
            <a:endParaRPr lang="ko-KR" altLang="en-US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F0A01E-0C3C-4CA6-9C09-5FC73F794320}"/>
              </a:ext>
            </a:extLst>
          </p:cNvPr>
          <p:cNvSpPr txBox="1"/>
          <p:nvPr/>
        </p:nvSpPr>
        <p:spPr>
          <a:xfrm>
            <a:off x="7296694" y="6095572"/>
            <a:ext cx="37989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RIPV2-&gt;OSPF(area2)</a:t>
            </a:r>
            <a:endParaRPr lang="ko-KR" altLang="en-US" sz="3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A71B3-9590-42C3-80F5-6B86467929E7}"/>
              </a:ext>
            </a:extLst>
          </p:cNvPr>
          <p:cNvSpPr txBox="1"/>
          <p:nvPr/>
        </p:nvSpPr>
        <p:spPr>
          <a:xfrm>
            <a:off x="4775100" y="715939"/>
            <a:ext cx="5532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/>
              <a:t>외부망</a:t>
            </a:r>
            <a:r>
              <a:rPr lang="ko-KR" altLang="en-US" sz="3000" dirty="0"/>
              <a:t> 핑 결과</a:t>
            </a:r>
          </a:p>
        </p:txBody>
      </p:sp>
    </p:spTree>
    <p:extLst>
      <p:ext uri="{BB962C8B-B14F-4D97-AF65-F5344CB8AC3E}">
        <p14:creationId xmlns:p14="http://schemas.microsoft.com/office/powerpoint/2010/main" val="78303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2054709" cy="6858000"/>
            <a:chOff x="0" y="0"/>
            <a:chExt cx="2054709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0" y="516367"/>
              <a:ext cx="17427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OSPF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1514005" y="745104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내용 개체 틀 2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71384678-562F-4234-8770-DDB393855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3" y="1520647"/>
            <a:ext cx="6800850" cy="40576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B4BD8-2063-4615-8DA5-B704E6327834}"/>
              </a:ext>
            </a:extLst>
          </p:cNvPr>
          <p:cNvSpPr txBox="1"/>
          <p:nvPr/>
        </p:nvSpPr>
        <p:spPr>
          <a:xfrm>
            <a:off x="794422" y="6018464"/>
            <a:ext cx="3050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router rip</a:t>
            </a:r>
          </a:p>
          <a:p>
            <a:r>
              <a:rPr lang="en-US" altLang="ko-KR" dirty="0"/>
              <a:t>redistribute </a:t>
            </a:r>
            <a:r>
              <a:rPr lang="en-US" altLang="ko-KR" dirty="0" err="1"/>
              <a:t>ospf</a:t>
            </a:r>
            <a:r>
              <a:rPr lang="en-US" altLang="ko-KR" dirty="0"/>
              <a:t> 1 metric 4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4980C2-C513-42CE-AD33-9A556EB36BE1}"/>
              </a:ext>
            </a:extLst>
          </p:cNvPr>
          <p:cNvSpPr txBox="1"/>
          <p:nvPr/>
        </p:nvSpPr>
        <p:spPr>
          <a:xfrm>
            <a:off x="7366410" y="180155"/>
            <a:ext cx="3370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router </a:t>
            </a:r>
            <a:r>
              <a:rPr lang="en-US" altLang="ko-KR" dirty="0" err="1"/>
              <a:t>ospf</a:t>
            </a:r>
            <a:r>
              <a:rPr lang="en-US" altLang="ko-KR" dirty="0"/>
              <a:t> 1</a:t>
            </a:r>
          </a:p>
          <a:p>
            <a:r>
              <a:rPr lang="en-US" altLang="ko-KR" dirty="0"/>
              <a:t>network 52.1.1.0 0.0.0.3 area 0</a:t>
            </a:r>
          </a:p>
          <a:p>
            <a:r>
              <a:rPr lang="en-US" altLang="ko-KR" dirty="0"/>
              <a:t>network 53.1.1.0 0.0.0.3 area 0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69EE39-32C1-43A1-8455-13658A77D3CF}"/>
              </a:ext>
            </a:extLst>
          </p:cNvPr>
          <p:cNvSpPr txBox="1"/>
          <p:nvPr/>
        </p:nvSpPr>
        <p:spPr>
          <a:xfrm>
            <a:off x="4304881" y="6029850"/>
            <a:ext cx="2617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router </a:t>
            </a:r>
            <a:r>
              <a:rPr lang="en-US" altLang="ko-KR" dirty="0" err="1"/>
              <a:t>ospf</a:t>
            </a:r>
            <a:endParaRPr lang="en-US" altLang="ko-KR" dirty="0"/>
          </a:p>
          <a:p>
            <a:r>
              <a:rPr lang="en-US" altLang="ko-KR" dirty="0"/>
              <a:t>redistribute rip subnets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3B6B2-99F3-4F2F-91A9-6E806C35E7EF}"/>
              </a:ext>
            </a:extLst>
          </p:cNvPr>
          <p:cNvSpPr txBox="1"/>
          <p:nvPr/>
        </p:nvSpPr>
        <p:spPr>
          <a:xfrm>
            <a:off x="2815072" y="670254"/>
            <a:ext cx="206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OSPF AREA 0</a:t>
            </a:r>
            <a:endParaRPr lang="ko-KR" altLang="en-US" sz="2400" dirty="0"/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56AE37C-1C06-4EE3-91C9-06C6FEA7BA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458" y="1365764"/>
            <a:ext cx="4676775" cy="3762375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F05596FC-0D34-4A26-BF71-1DEB6B4939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330" y="5218296"/>
            <a:ext cx="42672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547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01643-5337-4041-AF18-807F55FD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D3578-5537-4A14-8742-3FDF6638C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1EB3755-DA53-48C7-AF10-D2D83C2B1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003134"/>
              </p:ext>
            </p:extLst>
          </p:nvPr>
        </p:nvGraphicFramePr>
        <p:xfrm>
          <a:off x="0" y="1"/>
          <a:ext cx="12192000" cy="68579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78776051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0514551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098011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270005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04490602"/>
                    </a:ext>
                  </a:extLst>
                </a:gridCol>
              </a:tblGrid>
              <a:tr h="8808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Device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Interface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IP Address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Subnet Mask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Default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Gateway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70164"/>
                  </a:ext>
                </a:extLst>
              </a:tr>
              <a:tr h="1369953">
                <a:tc rowSpan="4"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R1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Se0/0/0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53.1.1.2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255.255.255.252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N/A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1674"/>
                  </a:ext>
                </a:extLst>
              </a:tr>
              <a:tr h="13912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Se0/0/1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61.1.1.2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255.255.255.252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N/A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9822"/>
                  </a:ext>
                </a:extLst>
              </a:tr>
              <a:tr h="155383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Se0/1/1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52.1.1.2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255.255.255.252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N/A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53428"/>
                  </a:ext>
                </a:extLst>
              </a:tr>
              <a:tr h="166218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Se0/1/0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60.1.1.2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255.255.255.252</a:t>
                      </a:r>
                      <a:endParaRPr lang="ko-KR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N/A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3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83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2054709" cy="6858000"/>
            <a:chOff x="0" y="0"/>
            <a:chExt cx="2054709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0" y="516367"/>
              <a:ext cx="17427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OSPF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1514005" y="745104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내용 개체 틀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EED580B-41DF-45E1-8D2B-A0C03F5A3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9" y="1403938"/>
            <a:ext cx="4980538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A3211D1-135D-4309-860F-30C15FCCB247}"/>
              </a:ext>
            </a:extLst>
          </p:cNvPr>
          <p:cNvSpPr txBox="1"/>
          <p:nvPr/>
        </p:nvSpPr>
        <p:spPr>
          <a:xfrm>
            <a:off x="3361638" y="677667"/>
            <a:ext cx="2007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OSPF</a:t>
            </a:r>
            <a:r>
              <a:rPr lang="ko-KR" altLang="en-US" sz="2400" dirty="0"/>
              <a:t> </a:t>
            </a:r>
            <a:r>
              <a:rPr lang="en-US" altLang="ko-KR" sz="2400" dirty="0"/>
              <a:t>Area</a:t>
            </a:r>
            <a:r>
              <a:rPr lang="ko-KR" altLang="en-US" sz="2400" dirty="0"/>
              <a:t> </a:t>
            </a:r>
            <a:r>
              <a:rPr lang="en-US" altLang="ko-KR" sz="2400" dirty="0"/>
              <a:t>1</a:t>
            </a:r>
            <a:endParaRPr lang="ko-KR" alt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CD0FAC-75CA-4B64-87CB-BD968C7733EF}"/>
              </a:ext>
            </a:extLst>
          </p:cNvPr>
          <p:cNvSpPr txBox="1"/>
          <p:nvPr/>
        </p:nvSpPr>
        <p:spPr>
          <a:xfrm>
            <a:off x="6634890" y="5684727"/>
            <a:ext cx="3877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router </a:t>
            </a:r>
            <a:r>
              <a:rPr lang="en-US" altLang="ko-KR" dirty="0" err="1"/>
              <a:t>ospf</a:t>
            </a:r>
            <a:r>
              <a:rPr lang="en-US" altLang="ko-KR" dirty="0"/>
              <a:t> 1</a:t>
            </a:r>
          </a:p>
          <a:p>
            <a:r>
              <a:rPr lang="en-US" altLang="ko-KR" dirty="0"/>
              <a:t>network 54.1.1.0 0.0.0.3 area 1</a:t>
            </a:r>
          </a:p>
          <a:p>
            <a:r>
              <a:rPr lang="en-US" altLang="ko-KR" dirty="0"/>
              <a:t>network 172.17.1.0 0.0.0.255 area 1</a:t>
            </a:r>
            <a:endParaRPr lang="ko-KR" altLang="en-US" dirty="0"/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8B10F045-CB95-42FD-831F-C7B1C50BF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95" y="351416"/>
            <a:ext cx="4676775" cy="381000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7459D154-2269-4FDF-BDEC-D5EA93DD6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095" y="4413484"/>
            <a:ext cx="41052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94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992D82-DFFE-4790-AAE3-7AFA2194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54768B-ABF5-4893-A73C-96B93FD8A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5F9F883-AFE6-49CD-84DA-5D43C9AC2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59109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78776051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0514551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098011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270005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04490602"/>
                    </a:ext>
                  </a:extLst>
                </a:gridCol>
              </a:tblGrid>
              <a:tr h="838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IP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Subnet Mask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Default</a:t>
                      </a:r>
                    </a:p>
                    <a:p>
                      <a:pPr algn="ctr" latinLnBrk="1"/>
                      <a:r>
                        <a:rPr lang="en-US" altLang="ko-KR" dirty="0"/>
                        <a:t>Gateway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70164"/>
                  </a:ext>
                </a:extLst>
              </a:tr>
              <a:tr h="936244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52.1.1.1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1674"/>
                  </a:ext>
                </a:extLst>
              </a:tr>
              <a:tr h="8208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54.1.1.2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9822"/>
                  </a:ext>
                </a:extLst>
              </a:tr>
              <a:tr h="896947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1841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53428"/>
                  </a:ext>
                </a:extLst>
              </a:tr>
              <a:tr h="82510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172.17.2.1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38456"/>
                  </a:ext>
                </a:extLst>
              </a:tr>
              <a:tr h="879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54.1.1.1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260114"/>
                  </a:ext>
                </a:extLst>
              </a:tr>
              <a:tr h="8980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172.17.1.10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172.17.1.1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812202"/>
                  </a:ext>
                </a:extLst>
              </a:tr>
              <a:tr h="762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172.17.2.10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172.17.2.1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8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0814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2054709" cy="6858000"/>
            <a:chOff x="0" y="0"/>
            <a:chExt cx="2054709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0" y="516367"/>
              <a:ext cx="17427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OSPF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1514005" y="745104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F718C1E-D181-40E8-81A6-1F9D613B3AD6}"/>
              </a:ext>
            </a:extLst>
          </p:cNvPr>
          <p:cNvSpPr txBox="1"/>
          <p:nvPr/>
        </p:nvSpPr>
        <p:spPr>
          <a:xfrm>
            <a:off x="2990626" y="670254"/>
            <a:ext cx="1940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OSPF Area 2</a:t>
            </a:r>
            <a:endParaRPr lang="ko-KR" alt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97744B-BEC7-4EF4-A964-1B4AC9F4E825}"/>
              </a:ext>
            </a:extLst>
          </p:cNvPr>
          <p:cNvSpPr txBox="1"/>
          <p:nvPr/>
        </p:nvSpPr>
        <p:spPr>
          <a:xfrm>
            <a:off x="6626711" y="5323395"/>
            <a:ext cx="3877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router </a:t>
            </a:r>
            <a:r>
              <a:rPr lang="en-US" altLang="ko-KR" dirty="0" err="1"/>
              <a:t>ospf</a:t>
            </a:r>
            <a:r>
              <a:rPr lang="en-US" altLang="ko-KR" dirty="0"/>
              <a:t> 1</a:t>
            </a:r>
          </a:p>
          <a:p>
            <a:r>
              <a:rPr lang="en-US" altLang="ko-KR" dirty="0"/>
              <a:t>network 55.1.1.0 0.0.0.3 area 2</a:t>
            </a:r>
          </a:p>
          <a:p>
            <a:r>
              <a:rPr lang="en-US" altLang="ko-KR" dirty="0"/>
              <a:t>network 172.17.3.0 0.0.0.255 area 2</a:t>
            </a:r>
            <a:endParaRPr lang="ko-KR" altLang="en-US" dirty="0"/>
          </a:p>
        </p:txBody>
      </p:sp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CA1A399C-F275-4610-B3C1-B218C8EAD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11" y="253317"/>
            <a:ext cx="4667250" cy="3733800"/>
          </a:xfrm>
          <a:prstGeom prst="rect">
            <a:avLst/>
          </a:prstGeom>
        </p:spPr>
      </p:pic>
      <p:pic>
        <p:nvPicPr>
          <p:cNvPr id="2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AF4F7E9E-9247-47DA-9D07-44F1A04A3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11" y="4237923"/>
            <a:ext cx="4495800" cy="971550"/>
          </a:xfrm>
          <a:prstGeom prst="rect">
            <a:avLst/>
          </a:prstGeom>
        </p:spPr>
      </p:pic>
      <p:pic>
        <p:nvPicPr>
          <p:cNvPr id="5" name="내용 개체 틀 4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1775736A-EF08-45F9-AED4-8889E5DE4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5" y="1423707"/>
            <a:ext cx="6034173" cy="4764039"/>
          </a:xfrm>
        </p:spPr>
      </p:pic>
    </p:spTree>
    <p:extLst>
      <p:ext uri="{BB962C8B-B14F-4D97-AF65-F5344CB8AC3E}">
        <p14:creationId xmlns:p14="http://schemas.microsoft.com/office/powerpoint/2010/main" val="382070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2A3DAA4-5B3A-4061-9E22-6C405CCDB167}"/>
              </a:ext>
            </a:extLst>
          </p:cNvPr>
          <p:cNvSpPr txBox="1"/>
          <p:nvPr/>
        </p:nvSpPr>
        <p:spPr>
          <a:xfrm>
            <a:off x="1795629" y="2011142"/>
            <a:ext cx="2309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Topology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33F59D-3744-430B-94F7-D1ACEA7253AC}"/>
              </a:ext>
            </a:extLst>
          </p:cNvPr>
          <p:cNvSpPr txBox="1"/>
          <p:nvPr/>
        </p:nvSpPr>
        <p:spPr>
          <a:xfrm>
            <a:off x="1784864" y="4179936"/>
            <a:ext cx="45720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EIGRP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4047A1-9443-4386-B96B-694FEE5AAE8D}"/>
              </a:ext>
            </a:extLst>
          </p:cNvPr>
          <p:cNvSpPr txBox="1"/>
          <p:nvPr/>
        </p:nvSpPr>
        <p:spPr>
          <a:xfrm>
            <a:off x="7606554" y="2010652"/>
            <a:ext cx="4729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RIPV2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E598DD-D6B7-47B6-9F6A-ED7EF91D1DE0}"/>
              </a:ext>
            </a:extLst>
          </p:cNvPr>
          <p:cNvSpPr txBox="1"/>
          <p:nvPr/>
        </p:nvSpPr>
        <p:spPr>
          <a:xfrm>
            <a:off x="7677374" y="4185905"/>
            <a:ext cx="3162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OSPF</a:t>
            </a:r>
            <a:endParaRPr lang="ko-KR" altLang="en-US" sz="3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화살표: 오각형 40">
            <a:extLst>
              <a:ext uri="{FF2B5EF4-FFF2-40B4-BE49-F238E27FC236}">
                <a16:creationId xmlns:a16="http://schemas.microsoft.com/office/drawing/2014/main" id="{FCBF5353-CC1B-4EA3-B720-060E01A1A161}"/>
              </a:ext>
            </a:extLst>
          </p:cNvPr>
          <p:cNvSpPr/>
          <p:nvPr/>
        </p:nvSpPr>
        <p:spPr>
          <a:xfrm>
            <a:off x="6950337" y="2059079"/>
            <a:ext cx="636495" cy="461665"/>
          </a:xfrm>
          <a:prstGeom prst="homePlate">
            <a:avLst/>
          </a:prstGeom>
          <a:solidFill>
            <a:srgbClr val="FF8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각형 41">
            <a:extLst>
              <a:ext uri="{FF2B5EF4-FFF2-40B4-BE49-F238E27FC236}">
                <a16:creationId xmlns:a16="http://schemas.microsoft.com/office/drawing/2014/main" id="{2F14C0C7-4C7E-4824-9291-C26675446AB7}"/>
              </a:ext>
            </a:extLst>
          </p:cNvPr>
          <p:cNvSpPr/>
          <p:nvPr/>
        </p:nvSpPr>
        <p:spPr>
          <a:xfrm>
            <a:off x="6950337" y="4259566"/>
            <a:ext cx="636495" cy="461665"/>
          </a:xfrm>
          <a:prstGeom prst="homePlate">
            <a:avLst/>
          </a:prstGeom>
          <a:solidFill>
            <a:srgbClr val="FF8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오각형 42">
            <a:extLst>
              <a:ext uri="{FF2B5EF4-FFF2-40B4-BE49-F238E27FC236}">
                <a16:creationId xmlns:a16="http://schemas.microsoft.com/office/drawing/2014/main" id="{889874A1-3DDF-44DD-9C88-6E159691510D}"/>
              </a:ext>
            </a:extLst>
          </p:cNvPr>
          <p:cNvSpPr/>
          <p:nvPr/>
        </p:nvSpPr>
        <p:spPr>
          <a:xfrm>
            <a:off x="1139412" y="2059078"/>
            <a:ext cx="636495" cy="461665"/>
          </a:xfrm>
          <a:prstGeom prst="homePlate">
            <a:avLst/>
          </a:prstGeom>
          <a:solidFill>
            <a:srgbClr val="FF8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오각형 43">
            <a:extLst>
              <a:ext uri="{FF2B5EF4-FFF2-40B4-BE49-F238E27FC236}">
                <a16:creationId xmlns:a16="http://schemas.microsoft.com/office/drawing/2014/main" id="{D8120196-0DD7-43F6-955E-045E5450C4C0}"/>
              </a:ext>
            </a:extLst>
          </p:cNvPr>
          <p:cNvSpPr/>
          <p:nvPr/>
        </p:nvSpPr>
        <p:spPr>
          <a:xfrm>
            <a:off x="1145437" y="4241382"/>
            <a:ext cx="636495" cy="461665"/>
          </a:xfrm>
          <a:prstGeom prst="homePlate">
            <a:avLst/>
          </a:prstGeom>
          <a:solidFill>
            <a:srgbClr val="FF8A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504FA43-AE53-4BED-BCDD-AE61D0D7D506}"/>
              </a:ext>
            </a:extLst>
          </p:cNvPr>
          <p:cNvSpPr txBox="1"/>
          <p:nvPr/>
        </p:nvSpPr>
        <p:spPr>
          <a:xfrm>
            <a:off x="1070385" y="2053389"/>
            <a:ext cx="65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01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57C4CB-AD33-47C0-82D7-CE41C8DD52EA}"/>
              </a:ext>
            </a:extLst>
          </p:cNvPr>
          <p:cNvSpPr txBox="1"/>
          <p:nvPr/>
        </p:nvSpPr>
        <p:spPr>
          <a:xfrm>
            <a:off x="1070385" y="4235693"/>
            <a:ext cx="65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02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6A66E8F-55B0-4CC6-AE39-6F65886D3E4E}"/>
              </a:ext>
            </a:extLst>
          </p:cNvPr>
          <p:cNvSpPr txBox="1"/>
          <p:nvPr/>
        </p:nvSpPr>
        <p:spPr>
          <a:xfrm>
            <a:off x="6859794" y="2053388"/>
            <a:ext cx="65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03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CB2E7B-EB7C-4028-BD5B-AB649FC4D312}"/>
              </a:ext>
            </a:extLst>
          </p:cNvPr>
          <p:cNvSpPr txBox="1"/>
          <p:nvPr/>
        </p:nvSpPr>
        <p:spPr>
          <a:xfrm>
            <a:off x="6859795" y="4248376"/>
            <a:ext cx="656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04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5C9B4415-D0D5-469D-AE0C-311B4B8CC973}"/>
              </a:ext>
            </a:extLst>
          </p:cNvPr>
          <p:cNvGrpSpPr/>
          <p:nvPr/>
        </p:nvGrpSpPr>
        <p:grpSpPr>
          <a:xfrm>
            <a:off x="0" y="0"/>
            <a:ext cx="3033656" cy="6858000"/>
            <a:chOff x="0" y="0"/>
            <a:chExt cx="3033656" cy="6858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67819B31-C3FA-4364-B62A-F1940E28A8D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E3A234-F8F3-496C-838C-2CA8B7BD9DD5}"/>
                </a:ext>
              </a:extLst>
            </p:cNvPr>
            <p:cNvSpPr txBox="1"/>
            <p:nvPr/>
          </p:nvSpPr>
          <p:spPr>
            <a:xfrm>
              <a:off x="0" y="516367"/>
              <a:ext cx="2721686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      목차</a:t>
              </a:r>
            </a:p>
          </p:txBody>
        </p:sp>
        <p:sp>
          <p:nvSpPr>
            <p:cNvPr id="51" name="이등변 삼각형 50">
              <a:extLst>
                <a:ext uri="{FF2B5EF4-FFF2-40B4-BE49-F238E27FC236}">
                  <a16:creationId xmlns:a16="http://schemas.microsoft.com/office/drawing/2014/main" id="{7534027B-9F11-4417-A333-156633769E12}"/>
                </a:ext>
              </a:extLst>
            </p:cNvPr>
            <p:cNvSpPr/>
            <p:nvPr/>
          </p:nvSpPr>
          <p:spPr>
            <a:xfrm rot="5400000">
              <a:off x="2492952" y="744956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6246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4DAB2-CDA8-43F3-AF92-6C782E09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91E84F-A1B1-49DF-935A-98417C9F2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B0E1BBF-4622-41CB-BA32-2B96C52B7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385677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78776051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0514551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098011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270005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04490602"/>
                    </a:ext>
                  </a:extLst>
                </a:gridCol>
              </a:tblGrid>
              <a:tr h="111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IP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Subnet Mask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Default</a:t>
                      </a:r>
                    </a:p>
                    <a:p>
                      <a:pPr algn="ctr" latinLnBrk="1"/>
                      <a:r>
                        <a:rPr lang="en-US" altLang="ko-KR" dirty="0"/>
                        <a:t>Gateway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70164"/>
                  </a:ext>
                </a:extLst>
              </a:tr>
              <a:tr h="1242240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R3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53.1.1.1</a:t>
                      </a:r>
                      <a:endParaRPr lang="ko-KR" altLang="en-US" dirty="0"/>
                    </a:p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1674"/>
                  </a:ext>
                </a:extLst>
              </a:tr>
              <a:tr h="121402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55.1.1.2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9822"/>
                  </a:ext>
                </a:extLst>
              </a:tr>
              <a:tr h="1609532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R7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172.17.99.0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53428"/>
                  </a:ext>
                </a:extLst>
              </a:tr>
              <a:tr h="16795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55.1.1.1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38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572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2054709" cy="6858000"/>
            <a:chOff x="0" y="0"/>
            <a:chExt cx="2054709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0" y="516367"/>
              <a:ext cx="17427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OSPF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1514005" y="745104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F718C1E-D181-40E8-81A6-1F9D613B3AD6}"/>
              </a:ext>
            </a:extLst>
          </p:cNvPr>
          <p:cNvSpPr txBox="1"/>
          <p:nvPr/>
        </p:nvSpPr>
        <p:spPr>
          <a:xfrm>
            <a:off x="2990626" y="670254"/>
            <a:ext cx="2061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OSPF </a:t>
            </a:r>
            <a:r>
              <a:rPr lang="ko-KR" altLang="en-US" sz="2400" dirty="0"/>
              <a:t>핑 결과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195B55-0EC3-4733-8451-2104A413B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14" y="5292271"/>
            <a:ext cx="4734586" cy="895475"/>
          </a:xfr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3A113B19-288C-4C3D-B4D7-7152BDDAD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28" y="1957182"/>
            <a:ext cx="4706007" cy="2943636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7F9BE5F-F5BC-48DB-BEA1-E2C0536C6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68" y="1672850"/>
            <a:ext cx="3990975" cy="1933575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5FFAEA15-7703-4F9C-93BB-6CB126290A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36" y="3942947"/>
            <a:ext cx="42481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2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내용 개체 틀 10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816E0F4E-3C7D-480F-A03D-54620CFD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9" y="1633895"/>
            <a:ext cx="6222605" cy="4916879"/>
          </a:xfr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230CAB0-5F63-40D4-9EA2-7D0878771454}"/>
              </a:ext>
            </a:extLst>
          </p:cNvPr>
          <p:cNvGrpSpPr/>
          <p:nvPr/>
        </p:nvGrpSpPr>
        <p:grpSpPr>
          <a:xfrm>
            <a:off x="0" y="0"/>
            <a:ext cx="2054709" cy="6858000"/>
            <a:chOff x="0" y="0"/>
            <a:chExt cx="2054709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3E042F3-3167-4053-BAD6-922FBFFC2B76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193D8-27EC-4944-BAC3-3EFB16AFE4E2}"/>
                </a:ext>
              </a:extLst>
            </p:cNvPr>
            <p:cNvSpPr txBox="1"/>
            <p:nvPr/>
          </p:nvSpPr>
          <p:spPr>
            <a:xfrm>
              <a:off x="0" y="516367"/>
              <a:ext cx="17427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VLAN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6944209-5172-4F1A-A535-8ADC12591879}"/>
                </a:ext>
              </a:extLst>
            </p:cNvPr>
            <p:cNvSpPr/>
            <p:nvPr/>
          </p:nvSpPr>
          <p:spPr>
            <a:xfrm rot="5400000">
              <a:off x="1514005" y="745104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14CAE9-C5B3-4C2E-8269-1041919911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663" y="1429926"/>
            <a:ext cx="4676775" cy="40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678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81ABB4-A6C7-4A89-B69E-407F8667D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EFD809-40BA-4F50-8C1C-218E83BE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3B30359-8283-43D2-B5C1-F35B203C6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63011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78776051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0514551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098011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270005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04490602"/>
                    </a:ext>
                  </a:extLst>
                </a:gridCol>
              </a:tblGrid>
              <a:tr h="11126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IP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Subnet Mask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Default</a:t>
                      </a:r>
                    </a:p>
                    <a:p>
                      <a:pPr algn="ctr" latinLnBrk="1"/>
                      <a:r>
                        <a:rPr lang="en-US" altLang="ko-KR" dirty="0"/>
                        <a:t>Gateway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70164"/>
                  </a:ext>
                </a:extLst>
              </a:tr>
              <a:tr h="2456262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PC2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172.17.10.10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172.17.10.1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1674"/>
                  </a:ext>
                </a:extLst>
              </a:tr>
              <a:tr h="3289043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PC3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172.17.10.11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172.17.10.1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53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304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230CAB0-5F63-40D4-9EA2-7D0878771454}"/>
              </a:ext>
            </a:extLst>
          </p:cNvPr>
          <p:cNvGrpSpPr/>
          <p:nvPr/>
        </p:nvGrpSpPr>
        <p:grpSpPr>
          <a:xfrm>
            <a:off x="0" y="0"/>
            <a:ext cx="2054709" cy="6858000"/>
            <a:chOff x="0" y="0"/>
            <a:chExt cx="2054709" cy="68580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3E042F3-3167-4053-BAD6-922FBFFC2B76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9193D8-27EC-4944-BAC3-3EFB16AFE4E2}"/>
                </a:ext>
              </a:extLst>
            </p:cNvPr>
            <p:cNvSpPr txBox="1"/>
            <p:nvPr/>
          </p:nvSpPr>
          <p:spPr>
            <a:xfrm>
              <a:off x="0" y="516367"/>
              <a:ext cx="17427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VLAN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6944209-5172-4F1A-A535-8ADC12591879}"/>
                </a:ext>
              </a:extLst>
            </p:cNvPr>
            <p:cNvSpPr/>
            <p:nvPr/>
          </p:nvSpPr>
          <p:spPr>
            <a:xfrm rot="5400000">
              <a:off x="1514005" y="745104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 descr="앉아있는, 실내이(가) 표시된 사진&#10;&#10;자동 생성된 설명">
            <a:extLst>
              <a:ext uri="{FF2B5EF4-FFF2-40B4-BE49-F238E27FC236}">
                <a16:creationId xmlns:a16="http://schemas.microsoft.com/office/drawing/2014/main" id="{5F9C2BD7-FB3F-44E3-B041-911682CCB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24" y="1765992"/>
            <a:ext cx="8127097" cy="4309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887D0D3-8506-4BAC-8D5D-E5E9843A19AC}"/>
              </a:ext>
            </a:extLst>
          </p:cNvPr>
          <p:cNvSpPr txBox="1"/>
          <p:nvPr/>
        </p:nvSpPr>
        <p:spPr>
          <a:xfrm>
            <a:off x="4097369" y="624088"/>
            <a:ext cx="5532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VLAN</a:t>
            </a:r>
            <a:r>
              <a:rPr lang="ko-KR" altLang="en-US" sz="3000" dirty="0"/>
              <a:t> 핑 결과</a:t>
            </a:r>
          </a:p>
        </p:txBody>
      </p:sp>
    </p:spTree>
    <p:extLst>
      <p:ext uri="{BB962C8B-B14F-4D97-AF65-F5344CB8AC3E}">
        <p14:creationId xmlns:p14="http://schemas.microsoft.com/office/powerpoint/2010/main" val="85713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B3CCCBB-437A-40C6-8CA2-BCB2609B3A84}"/>
              </a:ext>
            </a:extLst>
          </p:cNvPr>
          <p:cNvSpPr txBox="1"/>
          <p:nvPr/>
        </p:nvSpPr>
        <p:spPr>
          <a:xfrm>
            <a:off x="1102659" y="2250794"/>
            <a:ext cx="998668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rgbClr val="8BBFD7"/>
                </a:solidFill>
                <a:latin typeface="AlternateGothic2 BT" panose="020B0608020202050204" pitchFamily="34" charset="0"/>
                <a:ea typeface="나눔스퀘어" panose="020B0600000101010101" pitchFamily="50" charset="-127"/>
              </a:rPr>
              <a:t>감사합니다</a:t>
            </a:r>
            <a:endParaRPr lang="ko-KR" altLang="en-US" sz="8800" dirty="0">
              <a:latin typeface="AlternateGothic2 BT" panose="020B0608020202050204" pitchFamily="34" charset="0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06CFF-4432-4C62-828A-A8A36882ED64}"/>
              </a:ext>
            </a:extLst>
          </p:cNvPr>
          <p:cNvSpPr txBox="1"/>
          <p:nvPr/>
        </p:nvSpPr>
        <p:spPr>
          <a:xfrm>
            <a:off x="1102659" y="2183781"/>
            <a:ext cx="9986682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>
                <a:solidFill>
                  <a:srgbClr val="706866"/>
                </a:solidFill>
                <a:latin typeface="AlternateGothic2 BT" panose="020B0608020202050204" pitchFamily="34" charset="0"/>
                <a:ea typeface="나눔스퀘어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26777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3033656" cy="6858000"/>
            <a:chOff x="0" y="0"/>
            <a:chExt cx="3033656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0" y="516367"/>
              <a:ext cx="2721686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</a:t>
              </a:r>
              <a:r>
                <a:rPr lang="ko-KR" altLang="en-US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들어가며</a:t>
              </a: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2492952" y="744956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 descr="사람, 실내, 바닥, 벽이(가) 표시된 사진&#10;&#10;자동 생성된 설명">
            <a:extLst>
              <a:ext uri="{FF2B5EF4-FFF2-40B4-BE49-F238E27FC236}">
                <a16:creationId xmlns:a16="http://schemas.microsoft.com/office/drawing/2014/main" id="{CF232B0A-647F-4A16-ADCE-F8971F86D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598" y="1659368"/>
            <a:ext cx="1327224" cy="1769632"/>
          </a:xfrm>
          <a:prstGeom prst="rect">
            <a:avLst/>
          </a:prstGeom>
        </p:spPr>
      </p:pic>
      <p:pic>
        <p:nvPicPr>
          <p:cNvPr id="7" name="그림 6" descr="사람, 건물, 서있는, 실내이(가) 표시된 사진&#10;&#10;자동 생성된 설명">
            <a:extLst>
              <a:ext uri="{FF2B5EF4-FFF2-40B4-BE49-F238E27FC236}">
                <a16:creationId xmlns:a16="http://schemas.microsoft.com/office/drawing/2014/main" id="{CF3E30C1-5288-4FCE-AE4C-DFB776F2E8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550" y="1659368"/>
            <a:ext cx="1414117" cy="18854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2700AF-210B-4236-8E3B-1836D9A007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380" y="4326731"/>
            <a:ext cx="3325587" cy="2332566"/>
          </a:xfrm>
          <a:prstGeom prst="rect">
            <a:avLst/>
          </a:prstGeom>
        </p:spPr>
      </p:pic>
      <p:pic>
        <p:nvPicPr>
          <p:cNvPr id="15" name="그림 14" descr="스크린샷, 앉아있는, 테이블이(가) 표시된 사진&#10;&#10;자동 생성된 설명">
            <a:extLst>
              <a:ext uri="{FF2B5EF4-FFF2-40B4-BE49-F238E27FC236}">
                <a16:creationId xmlns:a16="http://schemas.microsoft.com/office/drawing/2014/main" id="{68D45C63-1965-47E3-9E69-FFB77A312E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41" y="1412186"/>
            <a:ext cx="2529744" cy="1769633"/>
          </a:xfrm>
          <a:prstGeom prst="rect">
            <a:avLst/>
          </a:prstGeom>
        </p:spPr>
      </p:pic>
      <p:pic>
        <p:nvPicPr>
          <p:cNvPr id="21" name="그림 20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92872D5-949F-4E0A-8766-F090DEAB22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12" y="1512477"/>
            <a:ext cx="2829142" cy="217927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31AEB5B-5DC3-481A-92D2-557B18B1B1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29" y="4391239"/>
            <a:ext cx="2875157" cy="1769633"/>
          </a:xfrm>
          <a:prstGeom prst="rect">
            <a:avLst/>
          </a:prstGeom>
        </p:spPr>
      </p:pic>
      <p:pic>
        <p:nvPicPr>
          <p:cNvPr id="25" name="그림 24" descr="테이블, 실내이(가) 표시된 사진&#10;&#10;자동 생성된 설명">
            <a:extLst>
              <a:ext uri="{FF2B5EF4-FFF2-40B4-BE49-F238E27FC236}">
                <a16:creationId xmlns:a16="http://schemas.microsoft.com/office/drawing/2014/main" id="{CDBCFFBA-3B76-4CCE-A98B-BEF42E79DD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629" y="4352527"/>
            <a:ext cx="3325587" cy="15891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70A73B5D-70CB-465B-B4BE-BE554BD4CA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331" y="3691747"/>
            <a:ext cx="2627654" cy="4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64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이(가) 표시된 사진&#10;&#10;자동 생성된 설명">
            <a:extLst>
              <a:ext uri="{FF2B5EF4-FFF2-40B4-BE49-F238E27FC236}">
                <a16:creationId xmlns:a16="http://schemas.microsoft.com/office/drawing/2014/main" id="{D3398A5E-2D34-414E-9276-A958E1BB8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5" y="1264832"/>
            <a:ext cx="11987605" cy="5593168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0" y="0"/>
            <a:ext cx="3033656" cy="6858000"/>
            <a:chOff x="0" y="0"/>
            <a:chExt cx="3033656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0" y="516367"/>
              <a:ext cx="2721686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Topology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2492952" y="744956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C37E62EA-5236-4323-A1DA-54A133D820F8}"/>
              </a:ext>
            </a:extLst>
          </p:cNvPr>
          <p:cNvSpPr txBox="1"/>
          <p:nvPr/>
        </p:nvSpPr>
        <p:spPr>
          <a:xfrm>
            <a:off x="3617111" y="4220604"/>
            <a:ext cx="14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OSPF Area 1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D7A59C-B69D-416C-B2E7-4061020D96C5}"/>
              </a:ext>
            </a:extLst>
          </p:cNvPr>
          <p:cNvSpPr txBox="1"/>
          <p:nvPr/>
        </p:nvSpPr>
        <p:spPr>
          <a:xfrm>
            <a:off x="7808700" y="1654036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RIPV2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2D149-B35A-40F2-8102-578A817F6C08}"/>
              </a:ext>
            </a:extLst>
          </p:cNvPr>
          <p:cNvSpPr txBox="1"/>
          <p:nvPr/>
        </p:nvSpPr>
        <p:spPr>
          <a:xfrm>
            <a:off x="4855895" y="3429000"/>
            <a:ext cx="14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OSPF Area 0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059152-19B8-49FC-B2C1-666B01E9C54A}"/>
              </a:ext>
            </a:extLst>
          </p:cNvPr>
          <p:cNvSpPr txBox="1"/>
          <p:nvPr/>
        </p:nvSpPr>
        <p:spPr>
          <a:xfrm>
            <a:off x="7251841" y="4656384"/>
            <a:ext cx="14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OSPF Area 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8BB7AA-F9AB-44E1-8154-05E3128A2A74}"/>
              </a:ext>
            </a:extLst>
          </p:cNvPr>
          <p:cNvSpPr txBox="1"/>
          <p:nvPr/>
        </p:nvSpPr>
        <p:spPr>
          <a:xfrm>
            <a:off x="2321575" y="202336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EIGRP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B3E3E9-9677-420D-A997-938F3BAC278F}"/>
              </a:ext>
            </a:extLst>
          </p:cNvPr>
          <p:cNvSpPr txBox="1"/>
          <p:nvPr/>
        </p:nvSpPr>
        <p:spPr>
          <a:xfrm>
            <a:off x="10168956" y="5884549"/>
            <a:ext cx="77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VLAN</a:t>
            </a:r>
          </a:p>
        </p:txBody>
      </p:sp>
    </p:spTree>
    <p:extLst>
      <p:ext uri="{BB962C8B-B14F-4D97-AF65-F5344CB8AC3E}">
        <p14:creationId xmlns:p14="http://schemas.microsoft.com/office/powerpoint/2010/main" val="362916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-1" y="0"/>
            <a:ext cx="2334409" cy="6858000"/>
            <a:chOff x="-1" y="0"/>
            <a:chExt cx="2334409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-1" y="516367"/>
              <a:ext cx="20224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EIGRP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1793704" y="745101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내용 개체 틀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560B80C0-B204-4729-AAC6-AC70FABD4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14" y="1285806"/>
            <a:ext cx="6110748" cy="439232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462FE0-52A8-4D16-BD5C-89FA4C783CA5}"/>
              </a:ext>
            </a:extLst>
          </p:cNvPr>
          <p:cNvSpPr txBox="1"/>
          <p:nvPr/>
        </p:nvSpPr>
        <p:spPr>
          <a:xfrm>
            <a:off x="6385362" y="1285806"/>
            <a:ext cx="553202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EIGRP</a:t>
            </a:r>
            <a:r>
              <a:rPr lang="ko-KR" altLang="en-US" sz="3000" dirty="0"/>
              <a:t> 시스코 전용 프로토콜</a:t>
            </a:r>
            <a:endParaRPr lang="en-US" altLang="ko-KR" sz="3000" dirty="0"/>
          </a:p>
          <a:p>
            <a:r>
              <a:rPr lang="ko-KR" altLang="en-US" sz="3000" dirty="0"/>
              <a:t>네트워크의 변경이 있을 때마다 즉시 업데이트</a:t>
            </a:r>
            <a:endParaRPr lang="en-US" altLang="ko-KR" sz="3000" dirty="0"/>
          </a:p>
          <a:p>
            <a:r>
              <a:rPr lang="ko-KR" altLang="en-US" sz="3000" dirty="0"/>
              <a:t>주로 대형 서버에서 활용되는 방식이다</a:t>
            </a:r>
            <a:r>
              <a:rPr lang="en-US" altLang="ko-KR" sz="3000" dirty="0"/>
              <a:t>.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815213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6B303B3-0F24-4F8D-AC80-BE9871F11F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203257"/>
              </p:ext>
            </p:extLst>
          </p:nvPr>
        </p:nvGraphicFramePr>
        <p:xfrm>
          <a:off x="0" y="0"/>
          <a:ext cx="12192000" cy="68579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78776051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20514551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8098011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3427000555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404490602"/>
                    </a:ext>
                  </a:extLst>
                </a:gridCol>
              </a:tblGrid>
              <a:tr h="8200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Device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Interface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IP Address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Subnet Mask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Default</a:t>
                      </a:r>
                    </a:p>
                    <a:p>
                      <a:pPr algn="ctr" latinLnBrk="1"/>
                      <a:r>
                        <a:rPr lang="en-US" altLang="ko-KR" dirty="0"/>
                        <a:t>Gateway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6970164"/>
                  </a:ext>
                </a:extLst>
              </a:tr>
              <a:tr h="686884">
                <a:tc row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R4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60.1.1.1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81674"/>
                  </a:ext>
                </a:extLst>
              </a:tr>
              <a:tr h="68588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57.1.1.2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709822"/>
                  </a:ext>
                </a:extLst>
              </a:tr>
              <a:tr h="7880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Se0/1/0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56.1.1.2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24469"/>
                  </a:ext>
                </a:extLst>
              </a:tr>
              <a:tr h="820067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R8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172.17.5.1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4053428"/>
                  </a:ext>
                </a:extLst>
              </a:tr>
              <a:tr h="82006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56.1.1.1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038456"/>
                  </a:ext>
                </a:extLst>
              </a:tr>
              <a:tr h="820067"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R9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Fa0/0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172.17.6.1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812202"/>
                  </a:ext>
                </a:extLst>
              </a:tr>
              <a:tr h="4668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Se0/0/0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57.1.1.1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N/A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3731034"/>
                  </a:ext>
                </a:extLst>
              </a:tr>
              <a:tr h="5225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172.17.6.10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172.17.6.1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511766"/>
                  </a:ext>
                </a:extLst>
              </a:tr>
              <a:tr h="4275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PC7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172.17.5.10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255.255.255.0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172.17.5.1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648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909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-1" y="0"/>
            <a:ext cx="2334409" cy="6858000"/>
            <a:chOff x="-1" y="0"/>
            <a:chExt cx="2334409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-1" y="516367"/>
              <a:ext cx="20224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EIGRP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1793704" y="745101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4900DBF1-70E1-4BDC-9E27-93B1EAADA9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502" y="1285806"/>
            <a:ext cx="6048589" cy="5357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DE788A-1B52-4415-8DA1-6828C768986E}"/>
              </a:ext>
            </a:extLst>
          </p:cNvPr>
          <p:cNvSpPr txBox="1"/>
          <p:nvPr/>
        </p:nvSpPr>
        <p:spPr>
          <a:xfrm>
            <a:off x="4637539" y="715939"/>
            <a:ext cx="5532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/>
              <a:t>내부망</a:t>
            </a:r>
            <a:r>
              <a:rPr lang="ko-KR" altLang="en-US" sz="3000" dirty="0"/>
              <a:t> 핑 결과</a:t>
            </a:r>
          </a:p>
        </p:txBody>
      </p:sp>
    </p:spTree>
    <p:extLst>
      <p:ext uri="{BB962C8B-B14F-4D97-AF65-F5344CB8AC3E}">
        <p14:creationId xmlns:p14="http://schemas.microsoft.com/office/powerpoint/2010/main" val="377600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-1" y="0"/>
            <a:ext cx="2334409" cy="6858000"/>
            <a:chOff x="-1" y="0"/>
            <a:chExt cx="2334409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-1" y="516367"/>
              <a:ext cx="20224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EIGRP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1793704" y="745101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0E7D46A-79B0-4201-8690-69FE589E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03" y="1763092"/>
            <a:ext cx="6096000" cy="4106774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175DE53-F764-40A1-ADA3-69B032E2B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03" y="1763092"/>
            <a:ext cx="5717150" cy="38515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0F756D-4987-414E-A650-EF33DF56989F}"/>
              </a:ext>
            </a:extLst>
          </p:cNvPr>
          <p:cNvSpPr txBox="1"/>
          <p:nvPr/>
        </p:nvSpPr>
        <p:spPr>
          <a:xfrm>
            <a:off x="1534060" y="6060074"/>
            <a:ext cx="3737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EIGRP-&gt;OSPF(area1)</a:t>
            </a:r>
            <a:endParaRPr lang="ko-KR" altLang="en-US" sz="3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9EAB3D-9638-43AA-8A01-1F80FA90F750}"/>
              </a:ext>
            </a:extLst>
          </p:cNvPr>
          <p:cNvSpPr txBox="1"/>
          <p:nvPr/>
        </p:nvSpPr>
        <p:spPr>
          <a:xfrm>
            <a:off x="7630061" y="6060074"/>
            <a:ext cx="3737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/>
              <a:t>EIGRP-&gt;OSPF(area2)</a:t>
            </a:r>
            <a:endParaRPr lang="ko-KR" altLang="en-US" sz="3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FCD921-5E91-4E6D-A11C-68933232FA8C}"/>
              </a:ext>
            </a:extLst>
          </p:cNvPr>
          <p:cNvSpPr txBox="1"/>
          <p:nvPr/>
        </p:nvSpPr>
        <p:spPr>
          <a:xfrm>
            <a:off x="4720029" y="705765"/>
            <a:ext cx="5532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/>
              <a:t>외부망</a:t>
            </a:r>
            <a:r>
              <a:rPr lang="ko-KR" altLang="en-US" sz="3000" dirty="0"/>
              <a:t> 핑 결과</a:t>
            </a:r>
          </a:p>
        </p:txBody>
      </p:sp>
    </p:spTree>
    <p:extLst>
      <p:ext uri="{BB962C8B-B14F-4D97-AF65-F5344CB8AC3E}">
        <p14:creationId xmlns:p14="http://schemas.microsoft.com/office/powerpoint/2010/main" val="337498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321A3E4-54BC-4E82-8F53-32682B190543}"/>
              </a:ext>
            </a:extLst>
          </p:cNvPr>
          <p:cNvGrpSpPr/>
          <p:nvPr/>
        </p:nvGrpSpPr>
        <p:grpSpPr>
          <a:xfrm>
            <a:off x="-1" y="0"/>
            <a:ext cx="2334409" cy="6858000"/>
            <a:chOff x="-1" y="0"/>
            <a:chExt cx="2334409" cy="6858000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24F8B3C-BA65-4717-A34D-7FFA99D5700B}"/>
                </a:ext>
              </a:extLst>
            </p:cNvPr>
            <p:cNvSpPr/>
            <p:nvPr/>
          </p:nvSpPr>
          <p:spPr>
            <a:xfrm>
              <a:off x="0" y="0"/>
              <a:ext cx="204395" cy="6858000"/>
            </a:xfrm>
            <a:prstGeom prst="rect">
              <a:avLst/>
            </a:prstGeom>
            <a:solidFill>
              <a:srgbClr val="C1DD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94A5D8-A33C-443D-8E82-D55AFA256058}"/>
                </a:ext>
              </a:extLst>
            </p:cNvPr>
            <p:cNvSpPr txBox="1"/>
            <p:nvPr/>
          </p:nvSpPr>
          <p:spPr>
            <a:xfrm>
              <a:off x="-1" y="516367"/>
              <a:ext cx="2022439" cy="769441"/>
            </a:xfrm>
            <a:prstGeom prst="rect">
              <a:avLst/>
            </a:prstGeom>
            <a:solidFill>
              <a:srgbClr val="70686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440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 EIGRP</a:t>
              </a:r>
              <a:endParaRPr lang="ko-KR" altLang="en-US" sz="440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92CF90A5-CC8D-470D-9A93-3A20DCB90658}"/>
                </a:ext>
              </a:extLst>
            </p:cNvPr>
            <p:cNvSpPr/>
            <p:nvPr/>
          </p:nvSpPr>
          <p:spPr>
            <a:xfrm rot="5400000">
              <a:off x="1793704" y="745101"/>
              <a:ext cx="769438" cy="311971"/>
            </a:xfrm>
            <a:prstGeom prst="triangle">
              <a:avLst/>
            </a:prstGeom>
            <a:solidFill>
              <a:srgbClr val="7068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2" name="내용 개체 틀 3" descr="스크린샷이(가) 표시된 사진&#10;&#10;자동 생성된 설명">
            <a:extLst>
              <a:ext uri="{FF2B5EF4-FFF2-40B4-BE49-F238E27FC236}">
                <a16:creationId xmlns:a16="http://schemas.microsoft.com/office/drawing/2014/main" id="{98FB404B-B78D-4307-90EB-B898BBE15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518" y="2033195"/>
            <a:ext cx="5624674" cy="4087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B966A0-20BE-4E4C-A869-002A74ADCECC}"/>
              </a:ext>
            </a:extLst>
          </p:cNvPr>
          <p:cNvSpPr txBox="1"/>
          <p:nvPr/>
        </p:nvSpPr>
        <p:spPr>
          <a:xfrm>
            <a:off x="7541112" y="6304002"/>
            <a:ext cx="28913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EIGRP-&gt;RIPV2</a:t>
            </a:r>
            <a:endParaRPr lang="ko-KR" altLang="en-US" sz="3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FAE195-3BAD-4412-926A-D62A29C72F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2033195"/>
            <a:ext cx="5624674" cy="40873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0C76F4C-FB97-4B8A-A559-9B3EEA1F7071}"/>
              </a:ext>
            </a:extLst>
          </p:cNvPr>
          <p:cNvSpPr txBox="1"/>
          <p:nvPr/>
        </p:nvSpPr>
        <p:spPr>
          <a:xfrm>
            <a:off x="1430768" y="6258710"/>
            <a:ext cx="382392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EIGRP-&gt;OSPF(area0)</a:t>
            </a:r>
            <a:endParaRPr lang="ko-KR" altLang="en-US" sz="3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6F6040-8E4F-4E3C-B446-85B90CF7B578}"/>
              </a:ext>
            </a:extLst>
          </p:cNvPr>
          <p:cNvSpPr txBox="1"/>
          <p:nvPr/>
        </p:nvSpPr>
        <p:spPr>
          <a:xfrm>
            <a:off x="4775100" y="715939"/>
            <a:ext cx="55320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/>
              <a:t>외부망</a:t>
            </a:r>
            <a:r>
              <a:rPr lang="ko-KR" altLang="en-US" sz="3000" dirty="0"/>
              <a:t> 핑 결과</a:t>
            </a:r>
          </a:p>
        </p:txBody>
      </p:sp>
    </p:spTree>
    <p:extLst>
      <p:ext uri="{BB962C8B-B14F-4D97-AF65-F5344CB8AC3E}">
        <p14:creationId xmlns:p14="http://schemas.microsoft.com/office/powerpoint/2010/main" val="3764177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706866"/>
        </a:solidFill>
      </a:spPr>
      <a:bodyPr wrap="square" rtlCol="0">
        <a:spAutoFit/>
      </a:bodyPr>
      <a:lstStyle>
        <a:defPPr algn="l">
          <a:defRPr sz="4400" dirty="0">
            <a:solidFill>
              <a:schemeClr val="bg1"/>
            </a:solidFill>
            <a:latin typeface="나눔스퀘어 Light" panose="020B0600000101010101" pitchFamily="50" charset="-127"/>
            <a:ea typeface="나눔스퀘어 Light" panose="020B0600000101010101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534</Words>
  <Application>Microsoft Office PowerPoint</Application>
  <PresentationFormat>와이드스크린</PresentationFormat>
  <Paragraphs>336</Paragraphs>
  <Slides>25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AlternateGothic2 BT</vt:lpstr>
      <vt:lpstr>나눔스퀘어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정보미</dc:creator>
  <cp:lastModifiedBy>Yong Hoon Kang</cp:lastModifiedBy>
  <cp:revision>91</cp:revision>
  <dcterms:created xsi:type="dcterms:W3CDTF">2018-08-13T09:38:06Z</dcterms:created>
  <dcterms:modified xsi:type="dcterms:W3CDTF">2019-06-03T05:14:50Z</dcterms:modified>
</cp:coreProperties>
</file>